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8" r:id="rId3"/>
    <p:sldId id="268" r:id="rId4"/>
    <p:sldId id="271" r:id="rId5"/>
    <p:sldId id="263" r:id="rId6"/>
    <p:sldId id="264" r:id="rId7"/>
    <p:sldId id="266" r:id="rId8"/>
    <p:sldId id="272" r:id="rId9"/>
    <p:sldId id="274" r:id="rId10"/>
    <p:sldId id="270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9" autoAdjust="0"/>
    <p:restoredTop sz="94624" autoAdjust="0"/>
  </p:normalViewPr>
  <p:slideViewPr>
    <p:cSldViewPr>
      <p:cViewPr>
        <p:scale>
          <a:sx n="77" d="100"/>
          <a:sy n="77" d="100"/>
        </p:scale>
        <p:origin x="-797" y="9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0199-0360-48AB-B993-686BE9D9C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9A77B-47DB-4A27-ACC2-868E8109E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9D71038-D011-4776-BFAF-A792DED7D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AB1D-D935-4716-8B33-F3E83377837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1038-D011-4776-BFAF-A792DED7D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AEAB1D-D935-4716-8B33-F3E833778374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D71038-D011-4776-BFAF-A792DED7D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8900" dirty="0" smtClean="0">
                <a:solidFill>
                  <a:srgbClr val="002060"/>
                </a:solidFill>
              </a:rPr>
              <a:t>Клеточное ядро</a:t>
            </a:r>
            <a:endParaRPr lang="ru-RU" sz="89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1"/>
            <a:ext cx="3024336" cy="25878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61048"/>
            <a:ext cx="3384376" cy="251548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384290" cy="253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8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1450" y="764704"/>
            <a:ext cx="8785225" cy="942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solidFill>
                  <a:srgbClr val="CC00FF"/>
                </a:solidFill>
                <a:latin typeface="Times New Roman" pitchFamily="18" charset="0"/>
              </a:rPr>
              <a:t>      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1520" y="620688"/>
            <a:ext cx="8713093" cy="60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6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Функции ядра:</a:t>
            </a:r>
            <a:endParaRPr lang="ru-RU" sz="3600" b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Хранения </a:t>
            </a:r>
            <a:r>
              <a:rPr lang="ru-RU" sz="36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воспроизведения генетической </a:t>
            </a:r>
            <a:r>
              <a:rPr lang="ru-RU" sz="3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информации</a:t>
            </a:r>
          </a:p>
          <a:p>
            <a:pPr marL="533400" indent="-5334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Регуляции </a:t>
            </a:r>
            <a:r>
              <a:rPr lang="ru-RU" sz="36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процессов обмена веществ, протекающих в клетке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61" y="3734867"/>
            <a:ext cx="4601319" cy="311815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7776864" cy="3471006"/>
          </a:xfrm>
        </p:spPr>
        <p:txBody>
          <a:bodyPr anchor="ctr" anchorCtr="0"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Ядро представляет собой  не только вместилище генетического материала, но и место, где этот материал функционирует и воспроизводится. Поэтому выпадение или нарушение любой из перечисленных выше функций губительно для клетки в целом.</a:t>
            </a:r>
            <a:endParaRPr lang="be-BY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53504"/>
            <a:ext cx="3312368" cy="25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2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4224" y="2236244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Клетка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– основная единица строения и развития всех живых организмов. 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pPr marL="514350" indent="-514350">
              <a:buAutoNum type="arabicPeriod"/>
            </a:pPr>
            <a:endParaRPr lang="ru-RU" sz="2400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Клетки всех организмов сходны по строению и химическому составу. 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Размножение клеток происходит путем их деления. 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По наличию ядра клетки делятся на прокариоты и эукариоты.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4224" y="53450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cs typeface="Myanmar Text" panose="020B0502040204020203" pitchFamily="34" charset="0"/>
              </a:rPr>
              <a:t>Основные положения современной клеточной теории </a:t>
            </a:r>
            <a:endParaRPr lang="ru-RU" sz="3600" dirty="0">
              <a:solidFill>
                <a:schemeClr val="accent5">
                  <a:lumMod val="50000"/>
                </a:schemeClr>
              </a:solidFill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732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8608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568952" cy="5544616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    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Ядро</a:t>
            </a:r>
            <a:endParaRPr lang="ru-RU" sz="5400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-важнейшая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составная часть </a:t>
            </a:r>
            <a:r>
              <a:rPr lang="ru-RU" dirty="0" err="1" smtClean="0">
                <a:solidFill>
                  <a:srgbClr val="002060"/>
                </a:solidFill>
              </a:rPr>
              <a:t>эукариотической</a:t>
            </a:r>
            <a:r>
              <a:rPr lang="ru-RU" dirty="0" smtClean="0">
                <a:solidFill>
                  <a:srgbClr val="002060"/>
                </a:solidFill>
              </a:rPr>
              <a:t> клетки.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Оно было открыто и описано в 1833г. Англичанином Броуном.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Ядро обычно имеет шаровидную или эллипсовидную форму, но в прозенхимных клетках оно принимает удлиненную форму.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Размеры ядра- от 3 до 10 мкм в диаметре.</a:t>
            </a:r>
            <a:endParaRPr lang="be-BY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789704" cy="2092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2" y="188640"/>
            <a:ext cx="3030405" cy="202027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208912" cy="5904656"/>
          </a:xfrm>
        </p:spPr>
        <p:txBody>
          <a:bodyPr anchor="t" anchorCtr="0">
            <a:normAutofit/>
          </a:bodyPr>
          <a:lstStyle/>
          <a:p>
            <a:r>
              <a:rPr lang="ru-RU" sz="5400" dirty="0" smtClean="0"/>
              <a:t>Основные структуры ядра: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ru-RU" sz="4400" dirty="0" smtClean="0">
              <a:solidFill>
                <a:srgbClr val="FFFF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400" dirty="0" smtClean="0">
                <a:solidFill>
                  <a:srgbClr val="FFFF00"/>
                </a:solidFill>
              </a:rPr>
              <a:t>Ядерная оболочка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400" dirty="0" smtClean="0">
                <a:solidFill>
                  <a:srgbClr val="FFFF00"/>
                </a:solidFill>
              </a:rPr>
              <a:t>Ядерный сок(кариоплазма)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400" dirty="0" smtClean="0">
                <a:solidFill>
                  <a:srgbClr val="FFFF00"/>
                </a:solidFill>
              </a:rPr>
              <a:t>Ядрышко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400" dirty="0" smtClean="0">
                <a:solidFill>
                  <a:srgbClr val="FFFF00"/>
                </a:solidFill>
              </a:rPr>
              <a:t>Хроматин</a:t>
            </a:r>
            <a:endParaRPr lang="ru-RU" sz="5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1958" y="116632"/>
            <a:ext cx="8860522" cy="6552728"/>
          </a:xfrm>
        </p:spPr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</a:rPr>
              <a:t>Ядерная оболо</a:t>
            </a:r>
            <a:r>
              <a:rPr lang="ru-RU" dirty="0" smtClean="0">
                <a:solidFill>
                  <a:srgbClr val="FFC000"/>
                </a:solidFill>
              </a:rPr>
              <a:t>чка </a:t>
            </a:r>
            <a:r>
              <a:rPr lang="ru-RU" sz="2400" dirty="0" smtClean="0">
                <a:solidFill>
                  <a:schemeClr val="bg1"/>
                </a:solidFill>
              </a:rPr>
              <a:t>состоит из двух мембран. В ней имеются поры, играющие важную роль в переносе веществ в цитоплазму и через нее. Между слоями оболочки ядра находится жировая прослойка.</a:t>
            </a:r>
          </a:p>
          <a:p>
            <a:endParaRPr lang="ru-RU" sz="3200" dirty="0" smtClean="0">
              <a:solidFill>
                <a:srgbClr val="FFC000"/>
              </a:solidFill>
            </a:endParaRPr>
          </a:p>
          <a:p>
            <a:endParaRPr lang="ru-RU" sz="3200" dirty="0">
              <a:solidFill>
                <a:srgbClr val="FFC000"/>
              </a:solidFill>
            </a:endParaRPr>
          </a:p>
          <a:p>
            <a:endParaRPr lang="ru-RU" sz="3200" dirty="0" smtClean="0">
              <a:solidFill>
                <a:srgbClr val="FFC000"/>
              </a:solidFill>
            </a:endParaRP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ru-RU" sz="3200" dirty="0" smtClean="0">
                <a:solidFill>
                  <a:srgbClr val="FFC000"/>
                </a:solidFill>
              </a:rPr>
              <a:t>Ядерный </a:t>
            </a:r>
            <a:r>
              <a:rPr lang="ru-RU" dirty="0" smtClean="0">
                <a:solidFill>
                  <a:srgbClr val="FFC000"/>
                </a:solidFill>
              </a:rPr>
              <a:t>сок(кариоплазма)-</a:t>
            </a:r>
            <a:r>
              <a:rPr lang="ru-RU" sz="2400" dirty="0" smtClean="0">
                <a:solidFill>
                  <a:schemeClr val="bg1"/>
                </a:solidFill>
              </a:rPr>
              <a:t>внутреннее содержимое ядра, представляющее собой раствор белков, нуклеотидов, ионов, более вязкий, чем  </a:t>
            </a:r>
            <a:r>
              <a:rPr lang="ru-RU" sz="2400" dirty="0" err="1" smtClean="0">
                <a:solidFill>
                  <a:schemeClr val="bg1"/>
                </a:solidFill>
              </a:rPr>
              <a:t>гиалоплазма</a:t>
            </a:r>
            <a:r>
              <a:rPr lang="ru-RU" sz="2400" dirty="0" smtClean="0">
                <a:solidFill>
                  <a:schemeClr val="bg1"/>
                </a:solidFill>
              </a:rPr>
              <a:t>. В кариоплазме находятся ядрышки и хроматин. Ядерный сок обеспечивает нормальное функционирование генетического материала.</a:t>
            </a:r>
          </a:p>
          <a:p>
            <a:endParaRPr lang="be-BY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772816"/>
            <a:ext cx="7990222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352928" cy="65527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Ядрышко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представляет собой округлое плотное тельце, погруженное в ядерный сок. Число ядрышек с клетке может колебаться от 1 до 5-7 и более. Ядрышко не является самостоятельной структурой ядра. Оно образуется вокруг участка хромосомы, в котором закодирована структура р-РНК. Этот участок хромосомы носит название ядрышкового </a:t>
            </a:r>
            <a:r>
              <a:rPr lang="ru-RU" dirty="0" err="1" smtClean="0">
                <a:solidFill>
                  <a:schemeClr val="bg1"/>
                </a:solidFill>
              </a:rPr>
              <a:t>организатора,и</a:t>
            </a:r>
            <a:r>
              <a:rPr lang="ru-RU" dirty="0" smtClean="0">
                <a:solidFill>
                  <a:schemeClr val="bg1"/>
                </a:solidFill>
              </a:rPr>
              <a:t> на нем происходит синтез р-РНК.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</a:t>
            </a:r>
            <a:r>
              <a:rPr lang="ru-RU" dirty="0" smtClean="0">
                <a:solidFill>
                  <a:srgbClr val="C00000"/>
                </a:solidFill>
              </a:rPr>
              <a:t>1-фибриллярная зона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   2-гранулярная зона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          3-фибриллы хроматина</a:t>
            </a:r>
          </a:p>
          <a:p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7363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53974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50825" y="1341438"/>
            <a:ext cx="87137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0825" y="189384"/>
            <a:ext cx="8713788" cy="64079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Хроматином </a:t>
            </a:r>
            <a:r>
              <a:rPr lang="ru-RU" dirty="0" smtClean="0">
                <a:solidFill>
                  <a:srgbClr val="C00000"/>
                </a:solidFill>
              </a:rPr>
              <a:t>называют  </a:t>
            </a:r>
            <a:r>
              <a:rPr lang="ru-RU" dirty="0" err="1" smtClean="0">
                <a:solidFill>
                  <a:srgbClr val="C00000"/>
                </a:solidFill>
              </a:rPr>
              <a:t>глыбки</a:t>
            </a:r>
            <a:r>
              <a:rPr lang="ru-RU" dirty="0" smtClean="0">
                <a:solidFill>
                  <a:srgbClr val="C00000"/>
                </a:solidFill>
              </a:rPr>
              <a:t>, гранулы и сетевидные структуры ядра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интенсивно окрашивающиеся некоторыми красителями и отличающиеся по форме от ядрышка.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Хроматин содержит ДНК и белки и представляет собой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спирализованные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уплотненные участки хромосом.</a:t>
            </a:r>
          </a:p>
          <a:p>
            <a:endParaRPr lang="be-BY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24438"/>
            <a:ext cx="2880280" cy="3456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53224"/>
            <a:ext cx="4300730" cy="31438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82D832-B6CD-479C-99E3-306FD025E96F}"/>
</file>

<file path=customXml/itemProps2.xml><?xml version="1.0" encoding="utf-8"?>
<ds:datastoreItem xmlns:ds="http://schemas.openxmlformats.org/officeDocument/2006/customXml" ds:itemID="{38DFE2AA-06B8-4FD2-8F2A-113DF9A4B988}"/>
</file>

<file path=customXml/itemProps3.xml><?xml version="1.0" encoding="utf-8"?>
<ds:datastoreItem xmlns:ds="http://schemas.openxmlformats.org/officeDocument/2006/customXml" ds:itemID="{C40CD821-DF38-4561-A9F7-D0BFA2755277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338</TotalTime>
  <Words>327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       Клеточное ядро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kafedra</cp:lastModifiedBy>
  <cp:revision>43</cp:revision>
  <dcterms:created xsi:type="dcterms:W3CDTF">2013-10-09T17:55:17Z</dcterms:created>
  <dcterms:modified xsi:type="dcterms:W3CDTF">2017-04-18T11:46:13Z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